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86" r:id="rId5"/>
    <p:sldId id="285" r:id="rId6"/>
    <p:sldId id="291" r:id="rId7"/>
    <p:sldId id="287" r:id="rId8"/>
    <p:sldId id="288" r:id="rId9"/>
    <p:sldId id="289" r:id="rId10"/>
    <p:sldId id="290" r:id="rId11"/>
  </p:sldIdLst>
  <p:sldSz cx="9144000" cy="6858000" type="screen4x3"/>
  <p:notesSz cx="6797675" cy="9928225"/>
  <p:defaultTextStyle>
    <a:defPPr>
      <a:defRPr lang="de-CH"/>
    </a:defPPr>
    <a:lvl1pPr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82" userDrawn="1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userDrawn="1">
          <p15:clr>
            <a:srgbClr val="A4A3A4"/>
          </p15:clr>
        </p15:guide>
        <p15:guide id="4" pos="229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ouquet Pascal BABS" initials="BPB" lastIdx="3" clrIdx="0">
    <p:extLst>
      <p:ext uri="{19B8F6BF-5375-455C-9EA6-DF929625EA0E}">
        <p15:presenceInfo xmlns:p15="http://schemas.microsoft.com/office/powerpoint/2012/main" userId="Bouquet Pascal BAB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FF"/>
    <a:srgbClr val="CDFFE4"/>
    <a:srgbClr val="FFCDF2"/>
    <a:srgbClr val="CDD9FF"/>
    <a:srgbClr val="7D9CFF"/>
    <a:srgbClr val="FF91E2"/>
    <a:srgbClr val="91FFC3"/>
    <a:srgbClr val="FFA3E7"/>
    <a:srgbClr val="CC0099"/>
    <a:srgbClr val="85A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758" autoAdjust="0"/>
  </p:normalViewPr>
  <p:slideViewPr>
    <p:cSldViewPr>
      <p:cViewPr varScale="1">
        <p:scale>
          <a:sx n="94" d="100"/>
          <a:sy n="94" d="100"/>
        </p:scale>
        <p:origin x="696" y="84"/>
      </p:cViewPr>
      <p:guideLst>
        <p:guide orient="horz" pos="482"/>
        <p:guide pos="2880"/>
        <p:guide orient="horz"/>
        <p:guide pos="229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397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8" name="Rectangle 8"/>
          <p:cNvSpPr>
            <a:spLocks noGrp="1" noChangeAspect="1" noChangeArrowheads="1"/>
          </p:cNvSpPr>
          <p:nvPr>
            <p:ph type="hdr" sz="quarter"/>
          </p:nvPr>
        </p:nvSpPr>
        <p:spPr bwMode="auto">
          <a:xfrm>
            <a:off x="446509" y="427608"/>
            <a:ext cx="3600450" cy="574767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288" tIns="45644" rIns="91288" bIns="45644" numCol="1" anchor="ctr" anchorCtr="0" compatLnSpc="1">
            <a:prstTxWarp prst="textNoShape">
              <a:avLst/>
            </a:prstTxWarp>
          </a:bodyPr>
          <a:lstStyle>
            <a:lvl1pPr algn="l">
              <a:defRPr sz="1000" b="1"/>
            </a:lvl1pPr>
          </a:lstStyle>
          <a:p>
            <a:r>
              <a:rPr lang="fr-CH" sz="1100" dirty="0" smtClean="0"/>
              <a:t>DID03_0_L03_2_00_de_Foliensammlung_V01</a:t>
            </a:r>
          </a:p>
          <a:p>
            <a:r>
              <a:rPr lang="fr-CH" sz="1100" dirty="0" err="1" smtClean="0"/>
              <a:t>Folien</a:t>
            </a:r>
            <a:r>
              <a:rPr lang="fr-CH" sz="1100" dirty="0" smtClean="0"/>
              <a:t> 9-15</a:t>
            </a:r>
            <a:endParaRPr lang="fr-CH" sz="1100" dirty="0"/>
          </a:p>
        </p:txBody>
      </p:sp>
      <p:sp>
        <p:nvSpPr>
          <p:cNvPr id="20489" name="Rectangle 9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446509" y="9284592"/>
            <a:ext cx="2952750" cy="469975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297" tIns="45648" rIns="91297" bIns="45648" numCol="1" anchor="b" anchorCtr="0" compatLnSpc="1">
            <a:prstTxWarp prst="textNoShape">
              <a:avLst/>
            </a:prstTxWarp>
          </a:bodyPr>
          <a:lstStyle>
            <a:lvl1pPr algn="l">
              <a:defRPr sz="1000"/>
            </a:lvl1pPr>
          </a:lstStyle>
          <a:p>
            <a:r>
              <a:rPr lang="fr-CH" smtClean="0"/>
              <a:t>DID03</a:t>
            </a:r>
            <a:endParaRPr lang="fr-CH" dirty="0"/>
          </a:p>
        </p:txBody>
      </p:sp>
      <p:sp>
        <p:nvSpPr>
          <p:cNvPr id="20490" name="Rectangle 10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679950" y="9377274"/>
            <a:ext cx="1765300" cy="469975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297" tIns="45648" rIns="91297" bIns="45648" numCol="1" anchor="b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8D741E31-E771-4C18-8BC5-8A36FA53BED0}" type="slidenum">
              <a:rPr lang="fr-CH"/>
              <a:pPr/>
              <a:t>‹Nr.›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237299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0" name="Rectangle 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30213" y="1081088"/>
            <a:ext cx="2406650" cy="18049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201" name="Rectangle 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23850" y="3029435"/>
            <a:ext cx="6121400" cy="634784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288" tIns="45644" rIns="91288" bIns="456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smtClean="0"/>
              <a:t>Cliquez pour modifier les formats du texte du modèle</a:t>
            </a:r>
          </a:p>
          <a:p>
            <a:pPr lvl="1"/>
            <a:r>
              <a:rPr lang="de-CH" smtClean="0"/>
              <a:t>Deuxième niveau</a:t>
            </a:r>
          </a:p>
          <a:p>
            <a:pPr lvl="2"/>
            <a:r>
              <a:rPr lang="de-CH" smtClean="0"/>
              <a:t>Troisième niveau</a:t>
            </a:r>
          </a:p>
          <a:p>
            <a:pPr lvl="3"/>
            <a:endParaRPr lang="de-CH" smtClean="0"/>
          </a:p>
        </p:txBody>
      </p:sp>
      <p:sp>
        <p:nvSpPr>
          <p:cNvPr id="8202" name="Rectangle 10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678363" y="395351"/>
            <a:ext cx="1763712" cy="576354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288" tIns="45644" rIns="91288" bIns="45644" numCol="1" anchor="ctr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r>
              <a:rPr lang="de-DE"/>
              <a:t>Statut JJ.MM.AA </a:t>
            </a:r>
            <a:endParaRPr lang="fr-CH"/>
          </a:p>
        </p:txBody>
      </p:sp>
      <p:sp>
        <p:nvSpPr>
          <p:cNvPr id="8203" name="Rectangle 1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23851" y="395351"/>
            <a:ext cx="3598863" cy="576354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288" tIns="45644" rIns="91288" bIns="45644" numCol="1" anchor="ctr" anchorCtr="0" compatLnSpc="1">
            <a:prstTxWarp prst="textNoShape">
              <a:avLst/>
            </a:prstTxWarp>
          </a:bodyPr>
          <a:lstStyle>
            <a:lvl1pPr algn="l">
              <a:defRPr sz="1000" b="1"/>
            </a:lvl1pPr>
          </a:lstStyle>
          <a:p>
            <a:r>
              <a:rPr lang="fr-CH"/>
              <a:t>Description de l'événement avec date ou transaction / projet</a:t>
            </a: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1546225" y="107968"/>
            <a:ext cx="3695700" cy="244514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lIns="91422" tIns="45710" rIns="91422" bIns="45710">
            <a:spAutoFit/>
          </a:bodyPr>
          <a:lstStyle/>
          <a:p>
            <a:pPr>
              <a:spcBef>
                <a:spcPct val="50000"/>
              </a:spcBef>
            </a:pPr>
            <a:r>
              <a:rPr lang="de-CH" sz="1000" b="1"/>
              <a:t>CLASSIFICATION</a:t>
            </a:r>
          </a:p>
        </p:txBody>
      </p:sp>
      <p:sp>
        <p:nvSpPr>
          <p:cNvPr id="8205" name="Rectangle 13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23850" y="9377274"/>
            <a:ext cx="2952750" cy="4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algn="l" defTabSz="915988" eaLnBrk="1" hangingPunct="1">
              <a:defRPr sz="1000"/>
            </a:lvl1pPr>
          </a:lstStyle>
          <a:p>
            <a:r>
              <a:rPr lang="de-CH"/>
              <a:t>Conférencier ou rédacteur</a:t>
            </a:r>
          </a:p>
        </p:txBody>
      </p:sp>
      <p:sp>
        <p:nvSpPr>
          <p:cNvPr id="8206" name="Rectangle 14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679950" y="9377274"/>
            <a:ext cx="1765300" cy="4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algn="r" defTabSz="915988" eaLnBrk="1" hangingPunct="1">
              <a:defRPr sz="1000"/>
            </a:lvl1pPr>
          </a:lstStyle>
          <a:p>
            <a:fld id="{841CE242-4B34-4868-888D-2650E6BED3CD}" type="slidenum">
              <a:rPr lang="de-CH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611140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180975" indent="-180975" algn="l" rtl="0" fontAlgn="base">
      <a:spcBef>
        <a:spcPct val="50000"/>
      </a:spcBef>
      <a:spcAft>
        <a:spcPct val="0"/>
      </a:spcAft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538163" indent="-177800" algn="l" rtl="0" fontAlgn="base">
      <a:spcBef>
        <a:spcPct val="30000"/>
      </a:spcBef>
      <a:spcAft>
        <a:spcPct val="0"/>
      </a:spcAft>
      <a:buFont typeface="Arial" charset="0"/>
      <a:buChar char="–"/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895350" indent="-177800" algn="l" rtl="0" fontAlgn="base">
      <a:spcBef>
        <a:spcPct val="30000"/>
      </a:spcBef>
      <a:spcAft>
        <a:spcPct val="0"/>
      </a:spcAft>
      <a:buFont typeface="Arial" charset="0"/>
      <a:buChar char="º"/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257300" indent="-182563" algn="l" rtl="0" fontAlgn="base">
      <a:lnSpc>
        <a:spcPct val="90000"/>
      </a:lnSpc>
      <a:spcBef>
        <a:spcPct val="2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436688" algn="l" rtl="0" fontAlgn="base">
      <a:lnSpc>
        <a:spcPct val="90000"/>
      </a:lnSpc>
      <a:spcBef>
        <a:spcPct val="2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CH" dirty="0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16216" y="6238875"/>
            <a:ext cx="3239789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900"/>
            </a:lvl1pPr>
          </a:lstStyle>
          <a:p>
            <a:r>
              <a:rPr lang="fr-FR" dirty="0" err="1" smtClean="0"/>
              <a:t>InputTE</a:t>
            </a:r>
            <a:r>
              <a:rPr lang="fr-FR" dirty="0" smtClean="0"/>
              <a:t> L01 4PE collection diapositives 2021 07</a:t>
            </a:r>
            <a:endParaRPr lang="de-DE" sz="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Text Box 25"/>
          <p:cNvSpPr txBox="1">
            <a:spLocks noChangeArrowheads="1"/>
          </p:cNvSpPr>
          <p:nvPr/>
        </p:nvSpPr>
        <p:spPr bwMode="auto">
          <a:xfrm>
            <a:off x="533400" y="304800"/>
            <a:ext cx="510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CA" sz="2400"/>
          </a:p>
        </p:txBody>
      </p:sp>
      <p:sp>
        <p:nvSpPr>
          <p:cNvPr id="1051" name="Rectangle 27"/>
          <p:cNvSpPr>
            <a:spLocks noGrp="1" noChangeArrowheads="1"/>
          </p:cNvSpPr>
          <p:nvPr>
            <p:ph type="title"/>
          </p:nvPr>
        </p:nvSpPr>
        <p:spPr bwMode="auto">
          <a:xfrm>
            <a:off x="1268413" y="279400"/>
            <a:ext cx="7461250" cy="98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Cliquez pour modifier le format du titre </a:t>
            </a:r>
            <a:endParaRPr lang="en-GB" smtClean="0"/>
          </a:p>
        </p:txBody>
      </p:sp>
      <p:sp>
        <p:nvSpPr>
          <p:cNvPr id="1052" name="Rectangle 2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85875" y="1449388"/>
            <a:ext cx="7475538" cy="471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Cliquez pour modifier les formats du texte du modèle</a:t>
            </a:r>
          </a:p>
          <a:p>
            <a:pPr lvl="1"/>
            <a:r>
              <a:rPr lang="en-GB" dirty="0" err="1" smtClean="0"/>
              <a:t>Deuxième niveau </a:t>
            </a:r>
            <a:endParaRPr lang="en-GB" dirty="0" smtClean="0"/>
          </a:p>
          <a:p>
            <a:pPr lvl="2"/>
            <a:r>
              <a:rPr lang="en-GB" dirty="0" err="1" smtClean="0"/>
              <a:t>Troisième niveau </a:t>
            </a:r>
            <a:endParaRPr lang="en-GB" dirty="0" smtClean="0"/>
          </a:p>
          <a:p>
            <a:pPr lvl="3"/>
            <a:r>
              <a:rPr lang="en-GB" dirty="0" err="1" smtClean="0"/>
              <a:t>Quatrième niveau </a:t>
            </a:r>
            <a:endParaRPr lang="en-GB" dirty="0" smtClean="0"/>
          </a:p>
        </p:txBody>
      </p:sp>
      <p:sp>
        <p:nvSpPr>
          <p:cNvPr id="1058" name="AutoShape 34"/>
          <p:cNvSpPr>
            <a:spLocks noChangeArrowheads="1"/>
          </p:cNvSpPr>
          <p:nvPr/>
        </p:nvSpPr>
        <p:spPr bwMode="auto">
          <a:xfrm>
            <a:off x="1222375" y="6165850"/>
            <a:ext cx="3003686" cy="389513"/>
          </a:xfrm>
          <a:prstGeom prst="octagon">
            <a:avLst>
              <a:gd name="adj" fmla="val 29287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/>
            <a:r>
              <a:rPr lang="de-CH" sz="900" b="1" dirty="0"/>
              <a:t>Office fédéral de la protection de la population OFPP</a:t>
            </a:r>
          </a:p>
          <a:p>
            <a:pPr algn="l"/>
            <a:r>
              <a:rPr lang="de-CH" sz="900" dirty="0" err="1" smtClean="0"/>
              <a:t>Instruction</a:t>
            </a:r>
            <a:r>
              <a:rPr lang="de-CH" sz="900" dirty="0" smtClean="0"/>
              <a:t> </a:t>
            </a:r>
            <a:endParaRPr lang="de-CH" sz="900" dirty="0"/>
          </a:p>
        </p:txBody>
      </p:sp>
      <p:pic>
        <p:nvPicPr>
          <p:cNvPr id="1063" name="Picture 39" descr="Logo_col_wappe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0363" y="390525"/>
            <a:ext cx="266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64" name="Line 40"/>
          <p:cNvSpPr>
            <a:spLocks noChangeShapeType="1"/>
          </p:cNvSpPr>
          <p:nvPr/>
        </p:nvSpPr>
        <p:spPr bwMode="auto">
          <a:xfrm flipH="1">
            <a:off x="1258888" y="6165850"/>
            <a:ext cx="75580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CH"/>
          </a:p>
        </p:txBody>
      </p:sp>
      <p:sp>
        <p:nvSpPr>
          <p:cNvPr id="1069" name="Rectangle 4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28184" y="6228692"/>
            <a:ext cx="3239789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900"/>
            </a:lvl1pPr>
          </a:lstStyle>
          <a:p>
            <a:r>
              <a:rPr lang="fr-FR" dirty="0" err="1" smtClean="0"/>
              <a:t>InputTE</a:t>
            </a:r>
            <a:r>
              <a:rPr lang="fr-FR" dirty="0" smtClean="0"/>
              <a:t> L01 4PE collection diapositives 2021 07</a:t>
            </a:r>
            <a:endParaRPr lang="de-DE" sz="6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Char char="•"/>
        <a:defRPr sz="2600">
          <a:solidFill>
            <a:srgbClr val="80808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B2B2B2"/>
        </a:buClr>
        <a:buChar char="•"/>
        <a:defRPr sz="2600">
          <a:solidFill>
            <a:srgbClr val="B2B2B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0C0C0"/>
        </a:buClr>
        <a:buChar char="•"/>
        <a:defRPr sz="2600">
          <a:solidFill>
            <a:srgbClr val="C0C0C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DDDDDD"/>
        </a:buClr>
        <a:buChar char="•"/>
        <a:defRPr sz="2600">
          <a:solidFill>
            <a:srgbClr val="DDDDDD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DDDDDD"/>
        </a:buClr>
        <a:buChar char="•"/>
        <a:defRPr sz="2600">
          <a:solidFill>
            <a:srgbClr val="DDDDDD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DDDDDD"/>
        </a:buClr>
        <a:buChar char="•"/>
        <a:defRPr sz="2600">
          <a:solidFill>
            <a:srgbClr val="DDDDDD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DDDDDD"/>
        </a:buClr>
        <a:buChar char="•"/>
        <a:defRPr sz="2600">
          <a:solidFill>
            <a:srgbClr val="DDDDDD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DDDDDD"/>
        </a:buClr>
        <a:buChar char="•"/>
        <a:defRPr sz="2600">
          <a:solidFill>
            <a:srgbClr val="DDDDDD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abs.admin.ch/fr/zs/pflicht.html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Élaborer un travail écrit</a:t>
            </a:r>
            <a:endParaRPr lang="fr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5" name="Picture 2" descr="Wie schreibt man eine Bewerbung?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2279" y="1124744"/>
            <a:ext cx="7412831" cy="4944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579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Objectif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Les participants sont en mesure de s'entraîner de manière autonome à la rédaction d'un travail écrit, conformément aux exigences formelles. 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281008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1268413" y="279400"/>
            <a:ext cx="7461250" cy="989013"/>
          </a:xfrm>
        </p:spPr>
        <p:txBody>
          <a:bodyPr/>
          <a:lstStyle/>
          <a:p>
            <a:r>
              <a:rPr lang="de-CH" dirty="0" smtClean="0"/>
              <a:t>Mission</a:t>
            </a:r>
            <a:endParaRPr lang="de-CH" dirty="0"/>
          </a:p>
        </p:txBody>
      </p:sp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1261269" y="1556792"/>
            <a:ext cx="7475538" cy="2448272"/>
          </a:xfrm>
        </p:spPr>
        <p:txBody>
          <a:bodyPr/>
          <a:lstStyle/>
          <a:p>
            <a:r>
              <a:rPr lang="de-CH" sz="2400" dirty="0" err="1" smtClean="0"/>
              <a:t>Examiner</a:t>
            </a:r>
            <a:r>
              <a:rPr lang="de-CH" sz="2400" dirty="0" smtClean="0"/>
              <a:t> </a:t>
            </a:r>
            <a:r>
              <a:rPr lang="de-CH" sz="2400" dirty="0" err="1" smtClean="0"/>
              <a:t>dans</a:t>
            </a:r>
            <a:r>
              <a:rPr lang="de-CH" sz="2400" dirty="0" smtClean="0"/>
              <a:t> le </a:t>
            </a:r>
            <a:r>
              <a:rPr lang="de-CH" sz="2400" dirty="0" err="1" smtClean="0"/>
              <a:t>détail</a:t>
            </a:r>
            <a:r>
              <a:rPr lang="de-CH" sz="2400" dirty="0" smtClean="0"/>
              <a:t> le </a:t>
            </a:r>
            <a:r>
              <a:rPr lang="de-CH" sz="2400" dirty="0" err="1" smtClean="0"/>
              <a:t>document</a:t>
            </a:r>
            <a:r>
              <a:rPr lang="de-CH" sz="2400" dirty="0" smtClean="0"/>
              <a:t> de </a:t>
            </a:r>
            <a:r>
              <a:rPr lang="de-CH" sz="2400" dirty="0" err="1" smtClean="0"/>
              <a:t>mission</a:t>
            </a:r>
            <a:endParaRPr lang="de-CH" sz="2400" dirty="0" smtClean="0"/>
          </a:p>
          <a:p>
            <a:r>
              <a:rPr lang="de-CH" sz="2400" dirty="0" smtClean="0"/>
              <a:t>Durée : +/- 60 minutes </a:t>
            </a:r>
          </a:p>
        </p:txBody>
      </p:sp>
      <p:pic>
        <p:nvPicPr>
          <p:cNvPr id="7" name="Picture 2" descr="Kittelbrennfaktor – Blick ins Paradies – Macht der kleinen Schritte. So  akquirieren Sie in 3 Schritten einen Auftrag!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996952"/>
            <a:ext cx="6912768" cy="3136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bgerundetes Rechteck 1"/>
          <p:cNvSpPr/>
          <p:nvPr/>
        </p:nvSpPr>
        <p:spPr bwMode="auto">
          <a:xfrm>
            <a:off x="1835696" y="3933056"/>
            <a:ext cx="1440160" cy="504056"/>
          </a:xfrm>
          <a:prstGeom prst="round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72 Black" panose="020B0A04030603020204" pitchFamily="34" charset="0"/>
                <a:cs typeface="72 Black" panose="020B0A04030603020204" pitchFamily="34" charset="0"/>
              </a:rPr>
              <a:t>Mission</a:t>
            </a:r>
          </a:p>
        </p:txBody>
      </p:sp>
    </p:spTree>
    <p:extLst>
      <p:ext uri="{BB962C8B-B14F-4D97-AF65-F5344CB8AC3E}">
        <p14:creationId xmlns:p14="http://schemas.microsoft.com/office/powerpoint/2010/main" val="1004577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1268413" y="279400"/>
            <a:ext cx="7461250" cy="989013"/>
          </a:xfrm>
        </p:spPr>
        <p:txBody>
          <a:bodyPr/>
          <a:lstStyle/>
          <a:p>
            <a:r>
              <a:rPr lang="de-CH" dirty="0" err="1" smtClean="0"/>
              <a:t>Citation</a:t>
            </a:r>
            <a:r>
              <a:rPr lang="de-CH" dirty="0" smtClean="0"/>
              <a:t> 1 : directement du livre</a:t>
            </a:r>
            <a:endParaRPr lang="de-CH" dirty="0"/>
          </a:p>
        </p:txBody>
      </p:sp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467544" y="1124743"/>
            <a:ext cx="8568952" cy="5114131"/>
          </a:xfrm>
        </p:spPr>
        <p:txBody>
          <a:bodyPr/>
          <a:lstStyle/>
          <a:p>
            <a:pPr marL="0" indent="0">
              <a:buNone/>
            </a:pPr>
            <a:r>
              <a:rPr lang="de-CH" sz="2200" dirty="0" err="1" smtClean="0"/>
              <a:t>Insérer</a:t>
            </a:r>
            <a:r>
              <a:rPr lang="de-CH" sz="2200" dirty="0" smtClean="0"/>
              <a:t> le passage de texte suivant comme </a:t>
            </a:r>
            <a:r>
              <a:rPr lang="de-CH" sz="2200" b="1" dirty="0" smtClean="0"/>
              <a:t>citation littérale </a:t>
            </a:r>
            <a:r>
              <a:rPr lang="de-CH" sz="2200" dirty="0" smtClean="0"/>
              <a:t>dans le chapitre </a:t>
            </a:r>
            <a:r>
              <a:rPr lang="de-CH" sz="2200" b="1" dirty="0" smtClean="0"/>
              <a:t>"Concept de formation" </a:t>
            </a:r>
            <a:r>
              <a:rPr lang="de-CH" sz="2200" dirty="0" smtClean="0"/>
              <a:t>et </a:t>
            </a:r>
            <a:r>
              <a:rPr lang="de-CH" sz="2200" dirty="0" err="1" smtClean="0"/>
              <a:t>indiquer</a:t>
            </a:r>
            <a:r>
              <a:rPr lang="de-CH" sz="2200" dirty="0" smtClean="0"/>
              <a:t> la source dans la </a:t>
            </a:r>
            <a:r>
              <a:rPr lang="de-CH" sz="2200" b="1" dirty="0" smtClean="0"/>
              <a:t>bibliographie </a:t>
            </a:r>
            <a:r>
              <a:rPr lang="de-CH" sz="2200" dirty="0" smtClean="0"/>
              <a:t>:</a:t>
            </a:r>
          </a:p>
          <a:p>
            <a:pPr marL="0" indent="0">
              <a:buNone/>
            </a:pPr>
            <a:r>
              <a:rPr lang="de-CH" sz="2200" i="1" dirty="0" smtClean="0"/>
              <a:t>"</a:t>
            </a:r>
            <a:r>
              <a:rPr lang="fr-CH" sz="2200" i="1" dirty="0" smtClean="0"/>
              <a:t>Votre </a:t>
            </a:r>
            <a:r>
              <a:rPr lang="fr-CH" sz="2200" i="1" dirty="0"/>
              <a:t>travail de groupe comprend quatre à six personnes chargées de collaborer pendant une période prolongée à une tâche d’une certaine </a:t>
            </a:r>
            <a:r>
              <a:rPr lang="fr-CH" sz="2200" i="1" dirty="0" smtClean="0"/>
              <a:t>importance/dimension</a:t>
            </a:r>
            <a:r>
              <a:rPr lang="de-CH" sz="2200" dirty="0" smtClean="0"/>
              <a:t>."</a:t>
            </a:r>
            <a:endParaRPr lang="de-CH" sz="2200" dirty="0"/>
          </a:p>
          <a:p>
            <a:pPr marL="0" indent="0">
              <a:buNone/>
            </a:pPr>
            <a:endParaRPr lang="de-CH" sz="2200" dirty="0"/>
          </a:p>
          <a:p>
            <a:r>
              <a:rPr lang="de-CH" sz="2000" b="1" dirty="0" smtClean="0"/>
              <a:t>Titre du livre </a:t>
            </a:r>
            <a:r>
              <a:rPr lang="de-CH" sz="2000" dirty="0" smtClean="0"/>
              <a:t>: </a:t>
            </a:r>
            <a:r>
              <a:rPr lang="de-CH" sz="2000" dirty="0"/>
              <a:t>Lehrerverhalten. Ein Beitrag zur Interaktion von Lehrenden und Lernenden im Unterricht.</a:t>
            </a:r>
          </a:p>
          <a:p>
            <a:r>
              <a:rPr lang="de-CH" sz="2000" b="1" dirty="0" err="1" smtClean="0"/>
              <a:t>Éditeur</a:t>
            </a:r>
            <a:r>
              <a:rPr lang="de-CH" sz="2000" b="1" dirty="0" smtClean="0"/>
              <a:t> </a:t>
            </a:r>
            <a:r>
              <a:rPr lang="de-CH" sz="2000" dirty="0" smtClean="0"/>
              <a:t>: Franz Steiner Verlag</a:t>
            </a:r>
          </a:p>
          <a:p>
            <a:r>
              <a:rPr lang="de-CH" sz="2000" b="1" dirty="0" smtClean="0"/>
              <a:t>Page </a:t>
            </a:r>
            <a:r>
              <a:rPr lang="de-CH" sz="2000" dirty="0" smtClean="0"/>
              <a:t>: 203</a:t>
            </a:r>
          </a:p>
          <a:p>
            <a:r>
              <a:rPr lang="de-CH" sz="2000" b="1" dirty="0" smtClean="0"/>
              <a:t>Auteur </a:t>
            </a:r>
            <a:r>
              <a:rPr lang="de-CH" sz="2000" dirty="0" smtClean="0"/>
              <a:t>: Rolf Dubs</a:t>
            </a:r>
          </a:p>
          <a:p>
            <a:r>
              <a:rPr lang="de-CH" sz="2000" b="1" dirty="0" smtClean="0"/>
              <a:t>Année </a:t>
            </a:r>
            <a:r>
              <a:rPr lang="de-CH" sz="2000" dirty="0" smtClean="0"/>
              <a:t>: 2009 </a:t>
            </a:r>
            <a:endParaRPr lang="de-CH" sz="2000" dirty="0"/>
          </a:p>
        </p:txBody>
      </p:sp>
    </p:spTree>
    <p:extLst>
      <p:ext uri="{BB962C8B-B14F-4D97-AF65-F5344CB8AC3E}">
        <p14:creationId xmlns:p14="http://schemas.microsoft.com/office/powerpoint/2010/main" val="1913738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1268413" y="279400"/>
            <a:ext cx="7461250" cy="989013"/>
          </a:xfrm>
        </p:spPr>
        <p:txBody>
          <a:bodyPr/>
          <a:lstStyle/>
          <a:p>
            <a:r>
              <a:rPr lang="de-CH" dirty="0" err="1" smtClean="0"/>
              <a:t>Citation</a:t>
            </a:r>
            <a:r>
              <a:rPr lang="de-CH" dirty="0" smtClean="0"/>
              <a:t> 2 : indirectement du livre</a:t>
            </a:r>
            <a:endParaRPr lang="de-CH" dirty="0"/>
          </a:p>
        </p:txBody>
      </p:sp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467544" y="1124744"/>
            <a:ext cx="8568952" cy="5041106"/>
          </a:xfrm>
        </p:spPr>
        <p:txBody>
          <a:bodyPr/>
          <a:lstStyle/>
          <a:p>
            <a:pPr marL="0" indent="0">
              <a:buNone/>
            </a:pPr>
            <a:r>
              <a:rPr lang="de-CH" sz="2200" dirty="0" err="1" smtClean="0"/>
              <a:t>Insérer</a:t>
            </a:r>
            <a:r>
              <a:rPr lang="de-CH" sz="2200" dirty="0" smtClean="0"/>
              <a:t> le passage suivant comme </a:t>
            </a:r>
            <a:r>
              <a:rPr lang="de-CH" sz="2200" b="1" dirty="0" smtClean="0"/>
              <a:t>citation indirecte </a:t>
            </a:r>
            <a:r>
              <a:rPr lang="de-CH" sz="2200" b="1" dirty="0" err="1" smtClean="0"/>
              <a:t>dans</a:t>
            </a:r>
            <a:r>
              <a:rPr lang="de-CH" sz="2200" b="1" dirty="0" smtClean="0"/>
              <a:t> le </a:t>
            </a:r>
            <a:r>
              <a:rPr lang="de-CH" sz="2200" dirty="0" err="1" smtClean="0"/>
              <a:t>chapitre</a:t>
            </a:r>
            <a:r>
              <a:rPr lang="de-CH" sz="2200" dirty="0" smtClean="0"/>
              <a:t> </a:t>
            </a:r>
            <a:r>
              <a:rPr lang="de-CH" sz="2200" b="1" dirty="0" err="1" smtClean="0"/>
              <a:t>Questions</a:t>
            </a:r>
            <a:r>
              <a:rPr lang="de-CH" sz="2200" b="1" dirty="0" smtClean="0"/>
              <a:t> </a:t>
            </a:r>
            <a:r>
              <a:rPr lang="de-CH" sz="2200" b="1" dirty="0" err="1" smtClean="0"/>
              <a:t>clés</a:t>
            </a:r>
            <a:r>
              <a:rPr lang="de-CH" sz="2200" b="1" dirty="0" smtClean="0"/>
              <a:t>. </a:t>
            </a:r>
            <a:r>
              <a:rPr lang="de-CH" sz="2200" b="1" dirty="0" err="1" smtClean="0"/>
              <a:t>Paraphraser</a:t>
            </a:r>
            <a:r>
              <a:rPr lang="de-CH" sz="2200" b="1" dirty="0" smtClean="0"/>
              <a:t> </a:t>
            </a:r>
            <a:r>
              <a:rPr lang="de-CH" sz="2200" dirty="0" err="1" smtClean="0"/>
              <a:t>l’énoncé</a:t>
            </a:r>
            <a:r>
              <a:rPr lang="de-CH" sz="2200" dirty="0" smtClean="0"/>
              <a:t>:</a:t>
            </a:r>
          </a:p>
          <a:p>
            <a:pPr marL="0" indent="0">
              <a:buNone/>
            </a:pPr>
            <a:r>
              <a:rPr lang="de-CH" sz="2200" i="1" dirty="0" smtClean="0"/>
              <a:t>"</a:t>
            </a:r>
            <a:r>
              <a:rPr lang="fr-CH" sz="2200" i="1" dirty="0" smtClean="0"/>
              <a:t>Votre </a:t>
            </a:r>
            <a:r>
              <a:rPr lang="fr-CH" sz="2200" i="1" dirty="0"/>
              <a:t>travail de groupe comprend quatre à six personnes chargées de collaborer pendant une période prolongée à une tâche d’une certaine importance/dimension</a:t>
            </a:r>
            <a:r>
              <a:rPr lang="de-CH" sz="2200" i="1" dirty="0" smtClean="0"/>
              <a:t>."</a:t>
            </a:r>
            <a:endParaRPr lang="de-CH" sz="2200" i="1" dirty="0"/>
          </a:p>
          <a:p>
            <a:pPr marL="0" indent="0">
              <a:buNone/>
            </a:pPr>
            <a:endParaRPr lang="de-CH" sz="2200" dirty="0"/>
          </a:p>
          <a:p>
            <a:r>
              <a:rPr lang="de-CH" sz="2000" b="1" dirty="0" err="1"/>
              <a:t>Titre</a:t>
            </a:r>
            <a:r>
              <a:rPr lang="de-CH" sz="2000" b="1" dirty="0"/>
              <a:t> du </a:t>
            </a:r>
            <a:r>
              <a:rPr lang="de-CH" sz="2000" b="1" dirty="0" err="1"/>
              <a:t>livre</a:t>
            </a:r>
            <a:r>
              <a:rPr lang="de-CH" sz="2000" b="1" dirty="0"/>
              <a:t> </a:t>
            </a:r>
            <a:r>
              <a:rPr lang="de-CH" sz="2000" dirty="0"/>
              <a:t>: Lehrerverhalten. Ein Beitrag zur Interaktion von Lehrenden und Lernenden im Unterricht.</a:t>
            </a:r>
          </a:p>
          <a:p>
            <a:r>
              <a:rPr lang="de-CH" sz="2000" b="1" dirty="0" err="1"/>
              <a:t>Éditeur</a:t>
            </a:r>
            <a:r>
              <a:rPr lang="de-CH" sz="2000" b="1" dirty="0"/>
              <a:t> </a:t>
            </a:r>
            <a:r>
              <a:rPr lang="de-CH" sz="2000" dirty="0"/>
              <a:t>: Franz Steiner Verlag</a:t>
            </a:r>
          </a:p>
          <a:p>
            <a:r>
              <a:rPr lang="de-CH" sz="2000" b="1" dirty="0" smtClean="0"/>
              <a:t>Page </a:t>
            </a:r>
            <a:r>
              <a:rPr lang="de-CH" sz="2000" dirty="0"/>
              <a:t>: 203</a:t>
            </a:r>
          </a:p>
          <a:p>
            <a:r>
              <a:rPr lang="de-CH" sz="2000" b="1" dirty="0" err="1"/>
              <a:t>Auteur</a:t>
            </a:r>
            <a:r>
              <a:rPr lang="de-CH" sz="2000" b="1" dirty="0"/>
              <a:t> </a:t>
            </a:r>
            <a:r>
              <a:rPr lang="de-CH" sz="2000" dirty="0"/>
              <a:t>: Rolf Dubs</a:t>
            </a:r>
          </a:p>
          <a:p>
            <a:r>
              <a:rPr lang="de-CH" sz="2000" b="1" dirty="0" err="1"/>
              <a:t>Année</a:t>
            </a:r>
            <a:r>
              <a:rPr lang="de-CH" sz="2000" b="1" dirty="0"/>
              <a:t> </a:t>
            </a:r>
            <a:r>
              <a:rPr lang="de-CH" sz="2000" dirty="0"/>
              <a:t>: 2009 </a:t>
            </a:r>
          </a:p>
        </p:txBody>
      </p:sp>
    </p:spTree>
    <p:extLst>
      <p:ext uri="{BB962C8B-B14F-4D97-AF65-F5344CB8AC3E}">
        <p14:creationId xmlns:p14="http://schemas.microsoft.com/office/powerpoint/2010/main" val="25945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1268413" y="279400"/>
            <a:ext cx="7461250" cy="989013"/>
          </a:xfrm>
        </p:spPr>
        <p:txBody>
          <a:bodyPr/>
          <a:lstStyle/>
          <a:p>
            <a:r>
              <a:rPr lang="de-CH" dirty="0" smtClean="0"/>
              <a:t>Citation 3 : indirectement à partir d'internet</a:t>
            </a:r>
            <a:endParaRPr lang="de-CH" dirty="0"/>
          </a:p>
        </p:txBody>
      </p:sp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395536" y="1413669"/>
            <a:ext cx="8568952" cy="4679627"/>
          </a:xfrm>
        </p:spPr>
        <p:txBody>
          <a:bodyPr/>
          <a:lstStyle/>
          <a:p>
            <a:pPr marL="0" indent="0">
              <a:buNone/>
            </a:pPr>
            <a:r>
              <a:rPr lang="fr-CH" sz="2100" dirty="0" smtClean="0"/>
              <a:t>Insérer le passage de texte suivant comme </a:t>
            </a:r>
            <a:r>
              <a:rPr lang="fr-CH" sz="2100" b="1" dirty="0" smtClean="0"/>
              <a:t>citation indirecte </a:t>
            </a:r>
            <a:r>
              <a:rPr lang="fr-CH" sz="2100" dirty="0" smtClean="0"/>
              <a:t>dans le chapitre </a:t>
            </a:r>
            <a:r>
              <a:rPr lang="fr-CH" sz="2100" b="1" dirty="0" smtClean="0"/>
              <a:t>Questions clés. Paraphraser </a:t>
            </a:r>
            <a:r>
              <a:rPr lang="fr-CH" sz="2100" dirty="0" smtClean="0"/>
              <a:t>l’énoncé et inclure la source dans la </a:t>
            </a:r>
            <a:r>
              <a:rPr lang="fr-CH" sz="2100" b="1" dirty="0" smtClean="0"/>
              <a:t>bibliographie :</a:t>
            </a:r>
          </a:p>
          <a:p>
            <a:pPr marL="0" indent="0">
              <a:buNone/>
            </a:pPr>
            <a:r>
              <a:rPr lang="fr-FR" sz="2100" i="1" dirty="0" smtClean="0"/>
              <a:t>« La </a:t>
            </a:r>
            <a:r>
              <a:rPr lang="fr-FR" sz="2100" i="1" dirty="0"/>
              <a:t>protection civile est soumise à l’obligation de servir à l’échelon national : sont astreints à servir dans la protection civile les hommes de nationalité suisse à condition qu’ils soient aptes et ne soient pas astreints au service militaire ou au service civil</a:t>
            </a:r>
            <a:r>
              <a:rPr lang="fr-FR" sz="2100" i="1" dirty="0" smtClean="0"/>
              <a:t>. »</a:t>
            </a:r>
          </a:p>
          <a:p>
            <a:pPr marL="0" indent="0">
              <a:buNone/>
            </a:pPr>
            <a:endParaRPr lang="fr-CH" sz="2100" i="1" dirty="0" smtClean="0"/>
          </a:p>
          <a:p>
            <a:r>
              <a:rPr lang="fr-CH" sz="2100" b="1" dirty="0" smtClean="0"/>
              <a:t>Titre de l’article </a:t>
            </a:r>
            <a:r>
              <a:rPr lang="fr-CH" sz="2100" dirty="0" smtClean="0"/>
              <a:t>: Obligation de servir dans la protection civile</a:t>
            </a:r>
          </a:p>
          <a:p>
            <a:r>
              <a:rPr lang="fr-CH" sz="2100" b="1" dirty="0" smtClean="0"/>
              <a:t>Date de l'observation : </a:t>
            </a:r>
            <a:r>
              <a:rPr lang="fr-CH" sz="2100" dirty="0" smtClean="0"/>
              <a:t>30.07.2021</a:t>
            </a:r>
          </a:p>
          <a:p>
            <a:r>
              <a:rPr lang="fr-CH" sz="2100" b="1" dirty="0" smtClean="0"/>
              <a:t>Auteur </a:t>
            </a:r>
            <a:r>
              <a:rPr lang="fr-CH" sz="2100" dirty="0" smtClean="0"/>
              <a:t>: Office fédéral de la protection de la population OFPP</a:t>
            </a:r>
          </a:p>
          <a:p>
            <a:r>
              <a:rPr lang="fr-CH" sz="2100" b="1" dirty="0" smtClean="0"/>
              <a:t>Date de publication </a:t>
            </a:r>
            <a:r>
              <a:rPr lang="fr-CH" sz="2100" dirty="0" smtClean="0"/>
              <a:t>: non mentionnée</a:t>
            </a:r>
          </a:p>
          <a:p>
            <a:r>
              <a:rPr lang="fr-CH" sz="2100" b="1" dirty="0" smtClean="0"/>
              <a:t>Site web </a:t>
            </a:r>
            <a:r>
              <a:rPr lang="fr-CH" sz="2100" dirty="0" smtClean="0"/>
              <a:t>: </a:t>
            </a:r>
            <a:r>
              <a:rPr lang="fr-FR" sz="2100" dirty="0" smtClean="0">
                <a:hlinkClick r:id="rId2"/>
              </a:rPr>
              <a:t>https://www.babs.admin.ch/fr/zs/pflicht.html</a:t>
            </a:r>
            <a:endParaRPr lang="fr-CH" sz="2100" dirty="0" smtClean="0"/>
          </a:p>
        </p:txBody>
      </p:sp>
    </p:spTree>
    <p:extLst>
      <p:ext uri="{BB962C8B-B14F-4D97-AF65-F5344CB8AC3E}">
        <p14:creationId xmlns:p14="http://schemas.microsoft.com/office/powerpoint/2010/main" val="535297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1268413" y="279400"/>
            <a:ext cx="7461250" cy="989013"/>
          </a:xfrm>
        </p:spPr>
        <p:txBody>
          <a:bodyPr/>
          <a:lstStyle/>
          <a:p>
            <a:r>
              <a:rPr lang="de-CH" dirty="0" smtClean="0"/>
              <a:t>Citation 4 : directement de l'article de journal, disponible en ligne</a:t>
            </a:r>
            <a:endParaRPr lang="de-CH" dirty="0"/>
          </a:p>
        </p:txBody>
      </p:sp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467544" y="1467071"/>
            <a:ext cx="8568952" cy="4516899"/>
          </a:xfrm>
        </p:spPr>
        <p:txBody>
          <a:bodyPr/>
          <a:lstStyle/>
          <a:p>
            <a:pPr marL="0" indent="0">
              <a:buNone/>
            </a:pPr>
            <a:r>
              <a:rPr lang="de-CH" sz="2000" dirty="0" smtClean="0"/>
              <a:t>Insérer le passage de texte suivant comme </a:t>
            </a:r>
            <a:r>
              <a:rPr lang="de-CH" sz="2000" b="1" dirty="0" smtClean="0"/>
              <a:t>citation directe </a:t>
            </a:r>
            <a:r>
              <a:rPr lang="de-CH" sz="2000" dirty="0" smtClean="0"/>
              <a:t>dans le </a:t>
            </a:r>
            <a:r>
              <a:rPr lang="de-CH" sz="2000" dirty="0" err="1" smtClean="0"/>
              <a:t>chapitre</a:t>
            </a:r>
            <a:r>
              <a:rPr lang="de-CH" sz="2000" dirty="0" smtClean="0"/>
              <a:t> </a:t>
            </a:r>
            <a:r>
              <a:rPr lang="de-CH" sz="2000" b="1" dirty="0" err="1" smtClean="0"/>
              <a:t>Contexte</a:t>
            </a:r>
            <a:r>
              <a:rPr lang="de-CH" sz="2000" b="1" dirty="0" smtClean="0"/>
              <a:t> et </a:t>
            </a:r>
            <a:r>
              <a:rPr lang="de-CH" sz="2000" b="1" dirty="0" err="1" smtClean="0"/>
              <a:t>données</a:t>
            </a:r>
            <a:r>
              <a:rPr lang="de-CH" sz="2000" b="1" dirty="0" smtClean="0"/>
              <a:t> du </a:t>
            </a:r>
            <a:r>
              <a:rPr lang="de-CH" sz="2000" b="1" dirty="0" err="1" smtClean="0"/>
              <a:t>problème</a:t>
            </a:r>
            <a:r>
              <a:rPr lang="de-CH" sz="2000" b="1" dirty="0" smtClean="0"/>
              <a:t>. </a:t>
            </a:r>
            <a:r>
              <a:rPr lang="de-CH" sz="2000" b="1" dirty="0" err="1" smtClean="0"/>
              <a:t>Paraphraser</a:t>
            </a:r>
            <a:r>
              <a:rPr lang="de-CH" sz="2000" b="1" dirty="0" smtClean="0"/>
              <a:t> </a:t>
            </a:r>
            <a:r>
              <a:rPr lang="de-CH" sz="2000" dirty="0" err="1" smtClean="0"/>
              <a:t>l’énoncé</a:t>
            </a:r>
            <a:r>
              <a:rPr lang="de-CH" sz="2000" dirty="0" smtClean="0"/>
              <a:t>. </a:t>
            </a:r>
            <a:r>
              <a:rPr lang="de-CH" sz="2000" dirty="0" err="1" smtClean="0"/>
              <a:t>Trouver</a:t>
            </a:r>
            <a:r>
              <a:rPr lang="de-CH" sz="2000" dirty="0" smtClean="0"/>
              <a:t> la source et </a:t>
            </a:r>
            <a:r>
              <a:rPr lang="de-CH" sz="2000" dirty="0" err="1" smtClean="0"/>
              <a:t>l’inclure</a:t>
            </a:r>
            <a:r>
              <a:rPr lang="de-CH" sz="2000" dirty="0" smtClean="0"/>
              <a:t> complètement dans la </a:t>
            </a:r>
            <a:r>
              <a:rPr lang="de-CH" sz="2000" b="1" dirty="0" err="1" smtClean="0"/>
              <a:t>bibliographie</a:t>
            </a:r>
            <a:r>
              <a:rPr lang="de-CH" sz="2000" b="1" dirty="0" smtClean="0"/>
              <a:t> :</a:t>
            </a:r>
            <a:endParaRPr lang="de-CH" sz="2000" dirty="0" smtClean="0"/>
          </a:p>
          <a:p>
            <a:pPr marL="0" indent="0">
              <a:buNone/>
            </a:pPr>
            <a:r>
              <a:rPr lang="fr-FR" sz="2100" i="1" dirty="0" smtClean="0"/>
              <a:t>«</a:t>
            </a:r>
            <a:r>
              <a:rPr lang="fr-FR" sz="2100" i="1" smtClean="0"/>
              <a:t> L’Office </a:t>
            </a:r>
            <a:r>
              <a:rPr lang="fr-FR" sz="2100" i="1" dirty="0"/>
              <a:t>de la sécurité civile, du sport et des affaires </a:t>
            </a:r>
            <a:r>
              <a:rPr lang="fr-FR" sz="2100" i="1" dirty="0" smtClean="0"/>
              <a:t>militaires </a:t>
            </a:r>
            <a:r>
              <a:rPr lang="fr-FR" sz="2100" i="1" dirty="0"/>
              <a:t>(OSSM) du canton de Berne organise une journée d’information pour les femmes par an, consacrée </a:t>
            </a:r>
            <a:r>
              <a:rPr lang="fr-FR" sz="2100" i="1" dirty="0" smtClean="0"/>
              <a:t>principalement </a:t>
            </a:r>
            <a:r>
              <a:rPr lang="fr-FR" sz="2100" i="1" dirty="0"/>
              <a:t>à l’armée suisse</a:t>
            </a:r>
            <a:r>
              <a:rPr lang="fr-FR" sz="2100" i="1" dirty="0" smtClean="0"/>
              <a:t>. »</a:t>
            </a:r>
          </a:p>
          <a:p>
            <a:pPr marL="0" indent="0">
              <a:buNone/>
            </a:pPr>
            <a:endParaRPr lang="de-CH" sz="2000" i="1" dirty="0" smtClean="0"/>
          </a:p>
          <a:p>
            <a:r>
              <a:rPr lang="de-CH" sz="1850" b="1" dirty="0" err="1" smtClean="0"/>
              <a:t>Titre</a:t>
            </a:r>
            <a:r>
              <a:rPr lang="de-CH" sz="1850" b="1" dirty="0" smtClean="0"/>
              <a:t> de </a:t>
            </a:r>
            <a:r>
              <a:rPr lang="de-CH" sz="1850" b="1" dirty="0" err="1" smtClean="0"/>
              <a:t>l’article</a:t>
            </a:r>
            <a:r>
              <a:rPr lang="de-CH" sz="1850" b="1" dirty="0" smtClean="0"/>
              <a:t> </a:t>
            </a:r>
            <a:r>
              <a:rPr lang="de-CH" sz="1850" dirty="0" smtClean="0"/>
              <a:t>: À la </a:t>
            </a:r>
            <a:r>
              <a:rPr lang="de-CH" sz="1850" dirty="0" err="1" smtClean="0"/>
              <a:t>recherche</a:t>
            </a:r>
            <a:r>
              <a:rPr lang="de-CH" sz="1850" dirty="0" smtClean="0"/>
              <a:t> de </a:t>
            </a:r>
            <a:r>
              <a:rPr lang="de-CH" sz="1850" dirty="0" err="1" smtClean="0"/>
              <a:t>candidates</a:t>
            </a:r>
            <a:r>
              <a:rPr lang="de-CH" sz="1850" dirty="0" smtClean="0"/>
              <a:t> </a:t>
            </a:r>
          </a:p>
          <a:p>
            <a:r>
              <a:rPr lang="de-CH" sz="1850" b="1" dirty="0" err="1" smtClean="0"/>
              <a:t>Auteur</a:t>
            </a:r>
            <a:r>
              <a:rPr lang="de-CH" sz="1850" b="1" dirty="0" smtClean="0"/>
              <a:t> </a:t>
            </a:r>
            <a:r>
              <a:rPr lang="de-CH" sz="1850" dirty="0" smtClean="0"/>
              <a:t>: Jana Bucher</a:t>
            </a:r>
          </a:p>
          <a:p>
            <a:pPr lvl="0"/>
            <a:r>
              <a:rPr lang="de-CH" sz="1850" b="1" dirty="0" err="1" smtClean="0"/>
              <a:t>Titre</a:t>
            </a:r>
            <a:r>
              <a:rPr lang="de-CH" sz="1850" b="1" dirty="0" smtClean="0"/>
              <a:t> de la </a:t>
            </a:r>
            <a:r>
              <a:rPr lang="de-CH" sz="1850" b="1" dirty="0" err="1" smtClean="0"/>
              <a:t>publication</a:t>
            </a:r>
            <a:r>
              <a:rPr lang="de-CH" sz="1850" dirty="0" smtClean="0"/>
              <a:t>: </a:t>
            </a:r>
            <a:r>
              <a:rPr lang="de-CH" sz="1850" dirty="0" err="1" smtClean="0"/>
              <a:t>Protection</a:t>
            </a:r>
            <a:r>
              <a:rPr lang="de-CH" sz="1850" dirty="0" smtClean="0"/>
              <a:t> de la </a:t>
            </a:r>
            <a:r>
              <a:rPr lang="de-CH" sz="1850" dirty="0" err="1" smtClean="0"/>
              <a:t>population</a:t>
            </a:r>
            <a:r>
              <a:rPr lang="de-CH" sz="1850" dirty="0" smtClean="0"/>
              <a:t>. (</a:t>
            </a:r>
            <a:r>
              <a:rPr lang="de-CH" sz="1850" dirty="0" err="1" smtClean="0"/>
              <a:t>numéro</a:t>
            </a:r>
            <a:r>
              <a:rPr lang="de-CH" sz="1850" dirty="0" smtClean="0"/>
              <a:t> </a:t>
            </a:r>
            <a:r>
              <a:rPr lang="de-CH" sz="1850" dirty="0"/>
              <a:t>35</a:t>
            </a:r>
            <a:r>
              <a:rPr lang="de-CH" sz="1850" dirty="0" smtClean="0"/>
              <a:t>)</a:t>
            </a:r>
          </a:p>
          <a:p>
            <a:r>
              <a:rPr lang="de-CH" sz="1850" b="1" dirty="0" smtClean="0"/>
              <a:t>Editeur </a:t>
            </a:r>
            <a:r>
              <a:rPr lang="de-CH" sz="1850" dirty="0" smtClean="0"/>
              <a:t>: Office </a:t>
            </a:r>
            <a:r>
              <a:rPr lang="de-CH" sz="1850" dirty="0" err="1" smtClean="0"/>
              <a:t>fédéral</a:t>
            </a:r>
            <a:r>
              <a:rPr lang="de-CH" sz="1850" dirty="0" smtClean="0"/>
              <a:t> de la </a:t>
            </a:r>
            <a:r>
              <a:rPr lang="de-CH" sz="1850" dirty="0" err="1" smtClean="0"/>
              <a:t>protection</a:t>
            </a:r>
            <a:r>
              <a:rPr lang="de-CH" sz="1850" dirty="0" smtClean="0"/>
              <a:t> de la </a:t>
            </a:r>
            <a:r>
              <a:rPr lang="de-CH" sz="1850" dirty="0" err="1" smtClean="0"/>
              <a:t>population</a:t>
            </a:r>
            <a:endParaRPr lang="de-CH" sz="1850" dirty="0" smtClean="0"/>
          </a:p>
          <a:p>
            <a:r>
              <a:rPr lang="de-CH" sz="1850" b="1" dirty="0" smtClean="0"/>
              <a:t>Date de publication </a:t>
            </a:r>
            <a:r>
              <a:rPr lang="de-CH" sz="1850" dirty="0" smtClean="0"/>
              <a:t>: mars 2020</a:t>
            </a:r>
          </a:p>
          <a:p>
            <a:r>
              <a:rPr lang="de-CH" sz="1850" b="1" dirty="0" smtClean="0"/>
              <a:t>Page : </a:t>
            </a:r>
            <a:r>
              <a:rPr lang="de-CH" sz="1850" dirty="0" smtClean="0"/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411739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STER_BABS_PST_A_JUNI_2007">
  <a:themeElements>
    <a:clrScheme name="MASTER_BABS_PST_A_JUNI_2007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ASTER_BABS_PST_A_JUNI_2007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31" tIns="45715" rIns="91431" bIns="45715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31" tIns="45715" rIns="91431" bIns="45715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ASTER_BABS_PST_A_JUNI_200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BABS_PST_A_JUNI_200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BABS_PST_A_JUNI_200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BABS_PST_A_JUNI_200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BABS_PST_A_JUNI_200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BABS_PST_A_JUNI_200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BABS_PST_A_JUNI_200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BABS_PST_A_JUNI_200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BABS_PST_A_JUNI_200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BABS_PST_A_JUNI_200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BABS_PST_A_JUNI_200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BABS_PST_A_JUNI_200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AD7FD9C1818A44A88B464B34A6C0620" ma:contentTypeVersion="0" ma:contentTypeDescription="Ein neues Dokument erstellen." ma:contentTypeScope="" ma:versionID="90b4fe966aa3cbac205b791a40ba2086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4f5dc90cf06628c3b90945c8266c24d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740A13B-8C82-485D-95E2-F43A8F71DE8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07F2B98-C96C-4192-81B8-DDE963EC469D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23A7B6E3-9849-4D73-9CE5-470A0332390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Präsentation_de_10011371150</Template>
  <TotalTime>0</TotalTime>
  <Words>454</Words>
  <Application>Microsoft Office PowerPoint</Application>
  <PresentationFormat>Bildschirmpräsentation (4:3)</PresentationFormat>
  <Paragraphs>44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0" baseType="lpstr">
      <vt:lpstr>72 Black</vt:lpstr>
      <vt:lpstr>Arial</vt:lpstr>
      <vt:lpstr>MASTER_BABS_PST_A_JUNI_2007</vt:lpstr>
      <vt:lpstr>Élaborer un travail écrit</vt:lpstr>
      <vt:lpstr>Objectif</vt:lpstr>
      <vt:lpstr>Mission</vt:lpstr>
      <vt:lpstr>Citation 1 : directement du livre</vt:lpstr>
      <vt:lpstr>Citation 2 : indirectement du livre</vt:lpstr>
      <vt:lpstr>Citation 3 : indirectement à partir d'internet</vt:lpstr>
      <vt:lpstr>Citation 4 : directement de l'article de journal, disponible en ligne</vt:lpstr>
    </vt:vector>
  </TitlesOfParts>
  <Company>FUB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Linder Jasmin BABS</dc:creator>
  <cp:lastModifiedBy>Bieri Markus BABS</cp:lastModifiedBy>
  <cp:revision>98</cp:revision>
  <cp:lastPrinted>2018-01-19T10:02:41Z</cp:lastPrinted>
  <dcterms:created xsi:type="dcterms:W3CDTF">2017-11-17T14:04:01Z</dcterms:created>
  <dcterms:modified xsi:type="dcterms:W3CDTF">2022-05-31T10:52:52Z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C2CCDB26-794E-48C8-A1B5-6A15CD45C5CA</vt:lpwstr>
  </property>
  <property fmtid="{D5CDD505-2E9C-101B-9397-08002B2CF9AE}" pid="3" name="ArticulatePath">
    <vt:lpwstr>Presentation2</vt:lpwstr>
  </property>
  <property fmtid="{D5CDD505-2E9C-101B-9397-08002B2CF9AE}" pid="4" name="ContentTypeId">
    <vt:lpwstr>0x010100FAD7FD9C1818A44A88B464B34A6C0620</vt:lpwstr>
  </property>
</Properties>
</file>